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22"/>
  </p:notesMasterIdLst>
  <p:sldIdLst>
    <p:sldId id="307" r:id="rId2"/>
    <p:sldId id="453" r:id="rId3"/>
    <p:sldId id="459" r:id="rId4"/>
    <p:sldId id="456" r:id="rId5"/>
    <p:sldId id="458" r:id="rId6"/>
    <p:sldId id="469" r:id="rId7"/>
    <p:sldId id="470" r:id="rId8"/>
    <p:sldId id="449" r:id="rId9"/>
    <p:sldId id="471" r:id="rId10"/>
    <p:sldId id="474" r:id="rId11"/>
    <p:sldId id="473" r:id="rId12"/>
    <p:sldId id="472" r:id="rId13"/>
    <p:sldId id="476" r:id="rId14"/>
    <p:sldId id="480" r:id="rId15"/>
    <p:sldId id="479" r:id="rId16"/>
    <p:sldId id="477" r:id="rId17"/>
    <p:sldId id="478" r:id="rId18"/>
    <p:sldId id="481" r:id="rId19"/>
    <p:sldId id="482" r:id="rId20"/>
    <p:sldId id="483" r:id="rId21"/>
  </p:sldIdLst>
  <p:sldSz cx="12192000" cy="6858000"/>
  <p:notesSz cx="6858000" cy="9144000"/>
  <p:custDataLst>
    <p:tags r:id="rId23"/>
  </p:custDataLst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510" autoAdjust="0"/>
  </p:normalViewPr>
  <p:slideViewPr>
    <p:cSldViewPr>
      <p:cViewPr varScale="1">
        <p:scale>
          <a:sx n="50" d="100"/>
          <a:sy n="50" d="100"/>
        </p:scale>
        <p:origin x="1260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2:10.723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24575,'599'0'-1365,"-564"0"-5461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2:14.16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39 24575,'4'0'0,"0"-1"0,-1 0 0,1 1 0,0-1 0,-1-1 0,6-1 0,8-3 0,22-3 0,1 3 0,68-4 0,84 11 0,-85 1 0,1480-1 193,-813-2-1751,-742 1-5268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6:08.61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24575,'0'60'0,"8"173"0,-5-207 0,2 0 0,0 0 0,2 0 0,1-1 0,1 0 0,22 43 0,20 16 0,78 97 0,-10-16 0,-13-29 0,-73-97 0,-2 0 0,40 68 0,1 9 0,-49-82 0,-1 1 0,-1 1 0,27 69 0,-37-77 0,-2 1 0,-1 0 0,8 59 0,-16-86-22,1 11-426,0 1 1,6 20-1,1-11-6378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6:11.25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392 21 24575,'0'-6'0,"-6"-1"0,-8-1 0,-13 14 0,-14 18 0,-7 10 0,6 6 0,3 8 0,2-4 0,3 2 0,5 0 0,3 4 0,-1-1 0,5-9-8191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6:12.2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24575,'6'0'0,"14"12"0,10 10 0,5 1 0,3 3 0,13 14 0,4 8 0,-1-6 0,14 9 0,1 2 0,-5-3 0,-7-4 0,-2-3 0,-9-9-8191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9:09.8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7:32.3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24575,'0'12'0,"6"16"0,14 9 0,22 29 0,9 15 0,3-1 0,-3-13 0,-9-13 0,-7-15 0,-8-8 0,-3 2 0,0 2 0,-4-5-8191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7:34.8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295 0 24575,'0'6'0,"-6"14"0,-2 10 0,-6 5 0,-6 3 0,-6-5 0,1 4 0,5 2 0,1 6 0,-4 1 0,3 0 0,-1-3 0,-16 3 0,5-6 0,9-10-8191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07:37.12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24575,'6'0'0,"8"0"0,13 0 0,21 0 0,25 6 0,19 1 0,0 1 0,-4-2 0,2-2 0,-10-1 0,0-2 0,-13-1-8191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915D46B-5B17-4FAC-94DF-0A208A070802}" type="datetimeFigureOut">
              <a:rPr lang="tr-TR"/>
              <a:pPr>
                <a:defRPr/>
              </a:pPr>
              <a:t>17.10.2024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A8AE3F9-3B63-408A-81CC-CDE185E7EF8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3978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AE3F9-3B63-408A-81CC-CDE185E7EF84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01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9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6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9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7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5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5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8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0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1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9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19CB6C-3EA9-4135-B2ED-2DD486239C9B}" type="datetimeFigureOut">
              <a:rPr lang="tr-T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17.10.2024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11595EC-0875-4599-BF30-8B4AF882EDAD}" type="slidenum">
              <a:rPr lang="tr-T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78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customXml" Target="../ink/ink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9.png"/><Relationship Id="rId4" Type="http://schemas.openxmlformats.org/officeDocument/2006/relationships/image" Target="../media/image160.png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F90C1AF1-2ABA-13E8-A1BA-1B9EFBE5B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" y="0"/>
            <a:ext cx="12178308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23392" y="1124744"/>
            <a:ext cx="10729192" cy="3232776"/>
          </a:xfrm>
          <a:solidFill>
            <a:schemeClr val="accent2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dirty="0"/>
              <a:t>MALNUTRİSYONU OLAN ÇOCUKLARDA ANTROPOMETİRİK ÖLÇÜMLER VE KALORİ İHTİYACININ ELEKTRONİK DİJİTAL SİSTEMLERLE DEĞERLENDİRİLMESİ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295800" y="5350064"/>
            <a:ext cx="3905155" cy="515391"/>
          </a:xfr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tr-TR" dirty="0">
                <a:solidFill>
                  <a:srgbClr val="003300"/>
                </a:solidFill>
              </a:rPr>
              <a:t> Doç. Dr. Ali ATAŞ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91344" y="72000"/>
            <a:ext cx="114245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1600" dirty="0">
                <a:solidFill>
                  <a:schemeClr val="tx2"/>
                </a:solidFill>
                <a:latin typeface="Calibri"/>
                <a:cs typeface="+mn-cs"/>
              </a:rPr>
              <a:t>Balıkesir Üniversitesi Tıp Fakültesi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1600" dirty="0">
                <a:solidFill>
                  <a:schemeClr val="tx2"/>
                </a:solidFill>
                <a:latin typeface="Calibri"/>
                <a:cs typeface="+mn-cs"/>
              </a:rPr>
              <a:t>Çocuk Sağlığı ve Hastalıkları A.D.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1600" dirty="0">
                <a:solidFill>
                  <a:schemeClr val="tx2"/>
                </a:solidFill>
                <a:latin typeface="Calibri"/>
                <a:cs typeface="+mn-cs"/>
              </a:rPr>
              <a:t>Çocuk Endokrinolojisi B.D.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666BEDE-7A9D-BE7C-071A-6E55222E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87495"/>
            <a:ext cx="1397289" cy="139728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10C81ED-F7F3-2EB4-C271-55DEC1810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953" y="4521145"/>
            <a:ext cx="3100373" cy="19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00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Mürekkep 1">
                <a:extLst>
                  <a:ext uri="{FF2B5EF4-FFF2-40B4-BE49-F238E27FC236}">
                    <a16:creationId xmlns:a16="http://schemas.microsoft.com/office/drawing/2014/main" id="{77381703-CAC7-1633-34FC-4F2E62D4EBB7}"/>
                  </a:ext>
                </a:extLst>
              </p14:cNvPr>
              <p14:cNvContentPartPr/>
              <p14:nvPr/>
            </p14:nvContentPartPr>
            <p14:xfrm>
              <a:off x="11036340" y="3911320"/>
              <a:ext cx="360" cy="360"/>
            </p14:xfrm>
          </p:contentPart>
        </mc:Choice>
        <mc:Fallback xmlns="">
          <p:pic>
            <p:nvPicPr>
              <p:cNvPr id="2" name="Mürekkep 1">
                <a:extLst>
                  <a:ext uri="{FF2B5EF4-FFF2-40B4-BE49-F238E27FC236}">
                    <a16:creationId xmlns:a16="http://schemas.microsoft.com/office/drawing/2014/main" id="{77381703-CAC7-1633-34FC-4F2E62D4EBB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30220" y="390520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Resim 3">
            <a:extLst>
              <a:ext uri="{FF2B5EF4-FFF2-40B4-BE49-F238E27FC236}">
                <a16:creationId xmlns:a16="http://schemas.microsoft.com/office/drawing/2014/main" id="{C3DDF308-62FD-3B85-EB40-3AEC5A0D3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404664"/>
            <a:ext cx="8339823" cy="50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B425DF-9EE3-463E-A563-A623627B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988840"/>
            <a:ext cx="11192875" cy="18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78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1EF0300-4075-D3C3-3540-4F731BFD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18" y="514200"/>
            <a:ext cx="8058564" cy="5829600"/>
          </a:xfrm>
          <a:prstGeom prst="rect">
            <a:avLst/>
          </a:prstGeom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FC4600B0-7630-7CC9-2DF6-0CD131FF1C29}"/>
              </a:ext>
            </a:extLst>
          </p:cNvPr>
          <p:cNvGrpSpPr/>
          <p:nvPr/>
        </p:nvGrpSpPr>
        <p:grpSpPr>
          <a:xfrm>
            <a:off x="3805740" y="5219560"/>
            <a:ext cx="365760" cy="239040"/>
            <a:chOff x="3805740" y="5219560"/>
            <a:chExt cx="36576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Mürekkep 3">
                  <a:extLst>
                    <a:ext uri="{FF2B5EF4-FFF2-40B4-BE49-F238E27FC236}">
                      <a16:creationId xmlns:a16="http://schemas.microsoft.com/office/drawing/2014/main" id="{6C01E85D-C5E6-46AD-EEAE-638EEA203637}"/>
                    </a:ext>
                  </a:extLst>
                </p14:cNvPr>
                <p14:cNvContentPartPr/>
                <p14:nvPr/>
              </p14:nvContentPartPr>
              <p14:xfrm>
                <a:off x="3923820" y="5244760"/>
                <a:ext cx="142920" cy="213840"/>
              </p14:xfrm>
            </p:contentPart>
          </mc:Choice>
          <mc:Fallback xmlns="">
            <p:pic>
              <p:nvPicPr>
                <p:cNvPr id="4" name="Mürekkep 3">
                  <a:extLst>
                    <a:ext uri="{FF2B5EF4-FFF2-40B4-BE49-F238E27FC236}">
                      <a16:creationId xmlns:a16="http://schemas.microsoft.com/office/drawing/2014/main" id="{6C01E85D-C5E6-46AD-EEAE-638EEA20363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17700" y="5238640"/>
                  <a:ext cx="1551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Mürekkep 4">
                  <a:extLst>
                    <a:ext uri="{FF2B5EF4-FFF2-40B4-BE49-F238E27FC236}">
                      <a16:creationId xmlns:a16="http://schemas.microsoft.com/office/drawing/2014/main" id="{46489283-AE09-B9F5-76C1-288D81C714DF}"/>
                    </a:ext>
                  </a:extLst>
                </p14:cNvPr>
                <p14:cNvContentPartPr/>
                <p14:nvPr/>
              </p14:nvContentPartPr>
              <p14:xfrm>
                <a:off x="3805740" y="5219560"/>
                <a:ext cx="106200" cy="192600"/>
              </p14:xfrm>
            </p:contentPart>
          </mc:Choice>
          <mc:Fallback xmlns="">
            <p:pic>
              <p:nvPicPr>
                <p:cNvPr id="5" name="Mürekkep 4">
                  <a:extLst>
                    <a:ext uri="{FF2B5EF4-FFF2-40B4-BE49-F238E27FC236}">
                      <a16:creationId xmlns:a16="http://schemas.microsoft.com/office/drawing/2014/main" id="{46489283-AE09-B9F5-76C1-288D81C714D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9620" y="5213440"/>
                  <a:ext cx="1184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Mürekkep 6">
                  <a:extLst>
                    <a:ext uri="{FF2B5EF4-FFF2-40B4-BE49-F238E27FC236}">
                      <a16:creationId xmlns:a16="http://schemas.microsoft.com/office/drawing/2014/main" id="{544ABC2E-AE49-5C23-B9C4-68188F303252}"/>
                    </a:ext>
                  </a:extLst>
                </p14:cNvPr>
                <p14:cNvContentPartPr/>
                <p14:nvPr/>
              </p14:nvContentPartPr>
              <p14:xfrm>
                <a:off x="3898620" y="5232520"/>
                <a:ext cx="272880" cy="12960"/>
              </p14:xfrm>
            </p:contentPart>
          </mc:Choice>
          <mc:Fallback xmlns="">
            <p:pic>
              <p:nvPicPr>
                <p:cNvPr id="7" name="Mürekkep 6">
                  <a:extLst>
                    <a:ext uri="{FF2B5EF4-FFF2-40B4-BE49-F238E27FC236}">
                      <a16:creationId xmlns:a16="http://schemas.microsoft.com/office/drawing/2014/main" id="{544ABC2E-AE49-5C23-B9C4-68188F30325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92500" y="5226400"/>
                  <a:ext cx="285120" cy="25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32381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C9A50B7F-F4EA-4A55-E4D9-98845A2766C0}"/>
              </a:ext>
            </a:extLst>
          </p:cNvPr>
          <p:cNvSpPr txBox="1"/>
          <p:nvPr/>
        </p:nvSpPr>
        <p:spPr>
          <a:xfrm>
            <a:off x="983432" y="1268760"/>
            <a:ext cx="993710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dirty="0"/>
              <a:t>GÜNLÜK ENERJİ İHTİYACI</a:t>
            </a:r>
          </a:p>
          <a:p>
            <a:endParaRPr lang="tr-TR" sz="3600" dirty="0"/>
          </a:p>
          <a:p>
            <a:endParaRPr lang="tr-TR" dirty="0"/>
          </a:p>
          <a:p>
            <a:r>
              <a:rPr lang="tr-TR" sz="2800" dirty="0">
                <a:solidFill>
                  <a:srgbClr val="00B050"/>
                </a:solidFill>
              </a:rPr>
              <a:t>INFANTS AND YOUNG CHILDREN: </a:t>
            </a:r>
          </a:p>
          <a:p>
            <a:r>
              <a:rPr lang="tr-TR" dirty="0"/>
              <a:t>  </a:t>
            </a:r>
          </a:p>
          <a:p>
            <a:r>
              <a:rPr lang="tr-TR" sz="2400" dirty="0"/>
              <a:t>   0-3 </a:t>
            </a:r>
            <a:r>
              <a:rPr lang="tr-TR" sz="2400" dirty="0" err="1"/>
              <a:t>mo</a:t>
            </a:r>
            <a:r>
              <a:rPr lang="tr-TR" sz="2400" dirty="0"/>
              <a:t>   EER =   (89 × </a:t>
            </a:r>
            <a:r>
              <a:rPr lang="tr-TR" sz="2400" dirty="0" err="1"/>
              <a:t>weight</a:t>
            </a:r>
            <a:r>
              <a:rPr lang="tr-TR" sz="2400" dirty="0"/>
              <a:t> [kg] − 100) + 175  </a:t>
            </a:r>
          </a:p>
          <a:p>
            <a:r>
              <a:rPr lang="tr-TR" sz="2400" dirty="0"/>
              <a:t>   4-6 </a:t>
            </a:r>
            <a:r>
              <a:rPr lang="tr-TR" sz="2400" dirty="0" err="1"/>
              <a:t>mo</a:t>
            </a:r>
            <a:r>
              <a:rPr lang="tr-TR" sz="2400" dirty="0"/>
              <a:t>   EER =   (89 × </a:t>
            </a:r>
            <a:r>
              <a:rPr lang="tr-TR" sz="2400" dirty="0" err="1"/>
              <a:t>weight</a:t>
            </a:r>
            <a:r>
              <a:rPr lang="tr-TR" sz="2400" dirty="0"/>
              <a:t> [kg] − 100) + 56  </a:t>
            </a:r>
          </a:p>
          <a:p>
            <a:r>
              <a:rPr lang="tr-TR" sz="2400" dirty="0"/>
              <a:t>   7-12 </a:t>
            </a:r>
            <a:r>
              <a:rPr lang="tr-TR" sz="2400" dirty="0" err="1"/>
              <a:t>mo</a:t>
            </a:r>
            <a:r>
              <a:rPr lang="tr-TR" sz="2400" dirty="0"/>
              <a:t>  EER =  (89 × </a:t>
            </a:r>
            <a:r>
              <a:rPr lang="tr-TR" sz="2400" dirty="0" err="1"/>
              <a:t>weight</a:t>
            </a:r>
            <a:r>
              <a:rPr lang="tr-TR" sz="2400" dirty="0"/>
              <a:t> [kg] − 100) + 22  </a:t>
            </a:r>
          </a:p>
          <a:p>
            <a:r>
              <a:rPr lang="tr-TR" sz="2400" dirty="0"/>
              <a:t>   13-36 </a:t>
            </a:r>
            <a:r>
              <a:rPr lang="tr-TR" sz="2400" dirty="0" err="1"/>
              <a:t>mo</a:t>
            </a:r>
            <a:r>
              <a:rPr lang="tr-TR" sz="2400" dirty="0"/>
              <a:t> EER = (89 × </a:t>
            </a:r>
            <a:r>
              <a:rPr lang="tr-TR" sz="2400" dirty="0" err="1"/>
              <a:t>weight</a:t>
            </a:r>
            <a:r>
              <a:rPr lang="tr-TR" sz="2400" dirty="0"/>
              <a:t> [kg] − 100) + 20 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342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C9A50B7F-F4EA-4A55-E4D9-98845A2766C0}"/>
              </a:ext>
            </a:extLst>
          </p:cNvPr>
          <p:cNvSpPr txBox="1"/>
          <p:nvPr/>
        </p:nvSpPr>
        <p:spPr>
          <a:xfrm>
            <a:off x="119336" y="908720"/>
            <a:ext cx="11953328" cy="49552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400" b="1" u="sng" dirty="0"/>
              <a:t>CHILDREN AND ADOLESCENTS 3-18 YR ENERJİ İHTİYACI </a:t>
            </a:r>
          </a:p>
          <a:p>
            <a:endParaRPr lang="tr-TR" sz="2400" b="1" u="sng" dirty="0"/>
          </a:p>
          <a:p>
            <a:r>
              <a:rPr lang="tr-TR" sz="2800" u="sng" dirty="0" err="1">
                <a:solidFill>
                  <a:srgbClr val="0070C0"/>
                </a:solidFill>
              </a:rPr>
              <a:t>Boys</a:t>
            </a:r>
            <a:r>
              <a:rPr lang="tr-TR" sz="2800" u="sng" dirty="0">
                <a:solidFill>
                  <a:srgbClr val="0070C0"/>
                </a:solidFill>
              </a:rPr>
              <a:t>  </a:t>
            </a:r>
          </a:p>
          <a:p>
            <a:r>
              <a:rPr lang="tr-TR" sz="2400" dirty="0"/>
              <a:t>   3-8 </a:t>
            </a:r>
            <a:r>
              <a:rPr lang="tr-TR" sz="2400" dirty="0" err="1"/>
              <a:t>yr</a:t>
            </a:r>
            <a:r>
              <a:rPr lang="tr-TR" sz="2400" dirty="0"/>
              <a:t>   = 88.5 − (61.9 × </a:t>
            </a:r>
            <a:r>
              <a:rPr lang="tr-TR" sz="2400" dirty="0" err="1"/>
              <a:t>age</a:t>
            </a:r>
            <a:r>
              <a:rPr lang="tr-TR" sz="2400" dirty="0"/>
              <a:t> [</a:t>
            </a:r>
            <a:r>
              <a:rPr lang="tr-TR" sz="2400" dirty="0" err="1"/>
              <a:t>yr</a:t>
            </a:r>
            <a:r>
              <a:rPr lang="tr-TR" sz="2400" dirty="0"/>
              <a:t>] + PA × [(26.7 × </a:t>
            </a:r>
            <a:r>
              <a:rPr lang="tr-TR" sz="2400" dirty="0" err="1"/>
              <a:t>weight</a:t>
            </a:r>
            <a:r>
              <a:rPr lang="tr-TR" sz="2400" dirty="0"/>
              <a:t> [kg] + (903 × </a:t>
            </a:r>
            <a:r>
              <a:rPr lang="tr-TR" sz="2400" dirty="0" err="1"/>
              <a:t>height</a:t>
            </a:r>
            <a:r>
              <a:rPr lang="tr-TR" sz="2400" dirty="0"/>
              <a:t> [m])] + 20  </a:t>
            </a:r>
          </a:p>
          <a:p>
            <a:r>
              <a:rPr lang="tr-TR" sz="2400" dirty="0"/>
              <a:t>   9-18 </a:t>
            </a:r>
            <a:r>
              <a:rPr lang="tr-TR" sz="2400" dirty="0" err="1"/>
              <a:t>yr</a:t>
            </a:r>
            <a:r>
              <a:rPr lang="tr-TR" sz="2400" dirty="0"/>
              <a:t> = 88.5 − (61.9 × </a:t>
            </a:r>
            <a:r>
              <a:rPr lang="tr-TR" sz="2400" dirty="0" err="1"/>
              <a:t>age</a:t>
            </a:r>
            <a:r>
              <a:rPr lang="tr-TR" sz="2400" dirty="0"/>
              <a:t> [</a:t>
            </a:r>
            <a:r>
              <a:rPr lang="tr-TR" sz="2400" dirty="0" err="1"/>
              <a:t>yr</a:t>
            </a:r>
            <a:r>
              <a:rPr lang="tr-TR" sz="2400" dirty="0"/>
              <a:t>] + PA × [(26.7 × </a:t>
            </a:r>
            <a:r>
              <a:rPr lang="tr-TR" sz="2400" dirty="0" err="1"/>
              <a:t>weight</a:t>
            </a:r>
            <a:r>
              <a:rPr lang="tr-TR" sz="2400" dirty="0"/>
              <a:t> [kg] + (903 × </a:t>
            </a:r>
            <a:r>
              <a:rPr lang="tr-TR" sz="2400" dirty="0" err="1"/>
              <a:t>height</a:t>
            </a:r>
            <a:r>
              <a:rPr lang="tr-TR" sz="2400" dirty="0"/>
              <a:t> [m])] + 25  </a:t>
            </a:r>
          </a:p>
          <a:p>
            <a:endParaRPr lang="tr-TR" sz="2400" dirty="0"/>
          </a:p>
          <a:p>
            <a:r>
              <a:rPr lang="tr-TR" sz="2400" b="1" dirty="0" err="1">
                <a:solidFill>
                  <a:srgbClr val="FF3399"/>
                </a:solidFill>
              </a:rPr>
              <a:t>Girls</a:t>
            </a:r>
            <a:r>
              <a:rPr lang="tr-TR" sz="2400" b="1" dirty="0">
                <a:solidFill>
                  <a:srgbClr val="FF3399"/>
                </a:solidFill>
              </a:rPr>
              <a:t>  </a:t>
            </a:r>
          </a:p>
          <a:p>
            <a:r>
              <a:rPr lang="tr-TR" sz="2400" dirty="0"/>
              <a:t>   3-8 </a:t>
            </a:r>
            <a:r>
              <a:rPr lang="tr-TR" sz="2400" dirty="0" err="1"/>
              <a:t>yr</a:t>
            </a:r>
            <a:r>
              <a:rPr lang="tr-TR" sz="2400" dirty="0"/>
              <a:t>    = 135.3 − (30.8 × </a:t>
            </a:r>
            <a:r>
              <a:rPr lang="tr-TR" sz="2400" dirty="0" err="1"/>
              <a:t>age</a:t>
            </a:r>
            <a:r>
              <a:rPr lang="tr-TR" sz="2400" dirty="0"/>
              <a:t> [</a:t>
            </a:r>
            <a:r>
              <a:rPr lang="tr-TR" sz="2400" dirty="0" err="1"/>
              <a:t>yr</a:t>
            </a:r>
            <a:r>
              <a:rPr lang="tr-TR" sz="2400" dirty="0"/>
              <a:t>] + PA [(10 × </a:t>
            </a:r>
            <a:r>
              <a:rPr lang="tr-TR" sz="2400" dirty="0" err="1"/>
              <a:t>weight</a:t>
            </a:r>
            <a:r>
              <a:rPr lang="tr-TR" sz="2400" dirty="0"/>
              <a:t> [kg] + (934 × </a:t>
            </a:r>
            <a:r>
              <a:rPr lang="tr-TR" sz="2400" dirty="0" err="1"/>
              <a:t>height</a:t>
            </a:r>
            <a:r>
              <a:rPr lang="tr-TR" sz="2400" dirty="0"/>
              <a:t> [m])] + 20  </a:t>
            </a:r>
          </a:p>
          <a:p>
            <a:r>
              <a:rPr lang="tr-TR" sz="2400" dirty="0"/>
              <a:t>   9-18 </a:t>
            </a:r>
            <a:r>
              <a:rPr lang="tr-TR" sz="2400" dirty="0" err="1"/>
              <a:t>yr</a:t>
            </a:r>
            <a:r>
              <a:rPr lang="tr-TR" sz="2400" dirty="0"/>
              <a:t> = 135.3 − (30.8 × </a:t>
            </a:r>
            <a:r>
              <a:rPr lang="tr-TR" sz="2400" dirty="0" err="1"/>
              <a:t>age</a:t>
            </a:r>
            <a:r>
              <a:rPr lang="tr-TR" sz="2400" dirty="0"/>
              <a:t> [</a:t>
            </a:r>
            <a:r>
              <a:rPr lang="tr-TR" sz="2400" dirty="0" err="1"/>
              <a:t>yr</a:t>
            </a:r>
            <a:r>
              <a:rPr lang="tr-TR" sz="2400" dirty="0"/>
              <a:t>] + PA [(10 × </a:t>
            </a:r>
            <a:r>
              <a:rPr lang="tr-TR" sz="2400" dirty="0" err="1"/>
              <a:t>weight</a:t>
            </a:r>
            <a:r>
              <a:rPr lang="tr-TR" sz="2400" dirty="0"/>
              <a:t> [kg] +  (934 × </a:t>
            </a:r>
            <a:r>
              <a:rPr lang="tr-TR" sz="2400" dirty="0" err="1"/>
              <a:t>height</a:t>
            </a:r>
            <a:r>
              <a:rPr lang="tr-TR" sz="2400" dirty="0"/>
              <a:t> [m])] + 25  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r>
              <a:rPr lang="tr-TR" sz="2400" dirty="0"/>
              <a:t>PA </a:t>
            </a:r>
            <a:r>
              <a:rPr lang="tr-TR" sz="2400" dirty="0" err="1"/>
              <a:t>indicates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physical</a:t>
            </a:r>
            <a:r>
              <a:rPr lang="tr-TR" sz="2400" dirty="0"/>
              <a:t> </a:t>
            </a:r>
            <a:r>
              <a:rPr lang="tr-TR" sz="2400" dirty="0" err="1"/>
              <a:t>ctivity</a:t>
            </a:r>
            <a:r>
              <a:rPr lang="tr-TR" sz="2400" dirty="0"/>
              <a:t> </a:t>
            </a:r>
            <a:r>
              <a:rPr lang="tr-TR" sz="2400" dirty="0" err="1"/>
              <a:t>coefficient</a:t>
            </a:r>
            <a:r>
              <a:rPr lang="tr-TR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5968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A082C8-3D70-9285-B6C1-BED3017B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Çocuğun kalori ihtiyacı???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F9A8DEA-7179-9443-E16A-B8124725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3284984"/>
            <a:ext cx="2438400" cy="24384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D7CC8EA-D7E7-3FC6-5E2D-485D61A33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808310"/>
            <a:ext cx="7602011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7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A082C8-3D70-9285-B6C1-BED3017B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88640"/>
            <a:ext cx="4032448" cy="5616624"/>
          </a:xfrm>
        </p:spPr>
        <p:txBody>
          <a:bodyPr>
            <a:normAutofit/>
          </a:bodyPr>
          <a:lstStyle/>
          <a:p>
            <a:r>
              <a:rPr lang="tr-TR" dirty="0"/>
              <a:t>Çocuğun kalori ihtiyacı???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08121A9-E404-71B1-89B7-5C52919F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175940"/>
            <a:ext cx="5512083" cy="61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2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F47BBAD-FBC8-B56E-5ED3-A912B1140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08" y="116632"/>
            <a:ext cx="8856984" cy="63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29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628A267-C418-D9F3-0E2A-B7B91406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90" y="352267"/>
            <a:ext cx="10122420" cy="61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0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628A267-C418-D9F3-0E2A-B7B91406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90" y="352267"/>
            <a:ext cx="10122420" cy="6153466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540D7A67-63A9-AC86-3212-50E1F3ABF0EF}"/>
              </a:ext>
            </a:extLst>
          </p:cNvPr>
          <p:cNvSpPr/>
          <p:nvPr/>
        </p:nvSpPr>
        <p:spPr>
          <a:xfrm>
            <a:off x="263353" y="2996952"/>
            <a:ext cx="11521279" cy="1200329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http://www.endoc.com.tr</a:t>
            </a:r>
          </a:p>
        </p:txBody>
      </p:sp>
    </p:spTree>
    <p:extLst>
      <p:ext uri="{BB962C8B-B14F-4D97-AF65-F5344CB8AC3E}">
        <p14:creationId xmlns:p14="http://schemas.microsoft.com/office/powerpoint/2010/main" val="183585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73042A63-F916-F32A-5C5A-F39F3B5D8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09" y="4443766"/>
            <a:ext cx="3114972" cy="207664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5D78714-D485-98FD-A526-19D5F1E1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39" y="231195"/>
            <a:ext cx="3929112" cy="227672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7E3999B-7B35-44E4-8392-DB23EB74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39" y="1935342"/>
            <a:ext cx="2508424" cy="2508424"/>
          </a:xfrm>
          <a:prstGeom prst="rect">
            <a:avLst/>
          </a:prstGeom>
        </p:spPr>
      </p:pic>
      <p:sp>
        <p:nvSpPr>
          <p:cNvPr id="10" name="Başlık 9">
            <a:extLst>
              <a:ext uri="{FF2B5EF4-FFF2-40B4-BE49-F238E27FC236}">
                <a16:creationId xmlns:a16="http://schemas.microsoft.com/office/drawing/2014/main" id="{C2DCA274-A11F-83CB-0950-ED9DE674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274638"/>
            <a:ext cx="7214592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Çocuğun gelişimi normal mi?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D57F97-2F72-236F-CDFF-A8EA92E7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806" y="1916832"/>
            <a:ext cx="7214593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tr-TR" dirty="0"/>
              <a:t>Yaşı kaç ?</a:t>
            </a:r>
          </a:p>
          <a:p>
            <a:r>
              <a:rPr lang="tr-TR" dirty="0"/>
              <a:t>Boyu kaç cm?</a:t>
            </a:r>
          </a:p>
          <a:p>
            <a:r>
              <a:rPr lang="tr-TR" dirty="0"/>
              <a:t>Kilosu ne?</a:t>
            </a:r>
          </a:p>
          <a:p>
            <a:endParaRPr lang="tr-TR" dirty="0"/>
          </a:p>
          <a:p>
            <a:r>
              <a:rPr lang="tr-TR" dirty="0"/>
              <a:t>Bu </a:t>
            </a:r>
            <a:r>
              <a:rPr lang="tr-TR" u="sng" dirty="0"/>
              <a:t>yaşta</a:t>
            </a:r>
            <a:r>
              <a:rPr lang="tr-TR" dirty="0"/>
              <a:t> kilosu/boyu ne olmalı?</a:t>
            </a:r>
          </a:p>
          <a:p>
            <a:r>
              <a:rPr lang="tr-TR" dirty="0"/>
              <a:t>Bu </a:t>
            </a:r>
            <a:r>
              <a:rPr lang="tr-TR" u="sng" dirty="0"/>
              <a:t>boydaki</a:t>
            </a:r>
            <a:r>
              <a:rPr lang="tr-TR" dirty="0"/>
              <a:t> bir çocuğun kilosu ne olmalı?</a:t>
            </a:r>
          </a:p>
          <a:p>
            <a:endParaRPr lang="tr-TR" dirty="0"/>
          </a:p>
          <a:p>
            <a:r>
              <a:rPr lang="tr-TR" dirty="0"/>
              <a:t>Eğer boy ve kilosu geri ise </a:t>
            </a:r>
            <a:r>
              <a:rPr lang="tr-TR" u="sng" dirty="0"/>
              <a:t>ne kadar ciddi</a:t>
            </a:r>
            <a:r>
              <a:rPr lang="tr-TR" dirty="0"/>
              <a:t>?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4747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E899E97-63D1-BEDD-6F22-B71EFB6E6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85" y="1412776"/>
            <a:ext cx="5328477" cy="339794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CFF1A56-F656-049A-CCBC-3668750D6C9D}"/>
              </a:ext>
            </a:extLst>
          </p:cNvPr>
          <p:cNvSpPr txBox="1"/>
          <p:nvPr/>
        </p:nvSpPr>
        <p:spPr>
          <a:xfrm>
            <a:off x="119336" y="260648"/>
            <a:ext cx="120180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600" b="1" dirty="0"/>
              <a:t>İYİ BESLENMEK VE SAĞLIKLI OLMAK HER ÇOCUĞUN HAKKIDIR.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6FC48D1-2F49-5F3F-F3BF-99A746452ED9}"/>
              </a:ext>
            </a:extLst>
          </p:cNvPr>
          <p:cNvSpPr/>
          <p:nvPr/>
        </p:nvSpPr>
        <p:spPr>
          <a:xfrm>
            <a:off x="6456040" y="2060848"/>
            <a:ext cx="53783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İLGİNİZ İÇİN </a:t>
            </a:r>
          </a:p>
          <a:p>
            <a:pPr algn="ctr"/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TEŞEKKÜRLER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8ECBF0F-A133-4E35-A748-ACB7517B4AA7}"/>
              </a:ext>
            </a:extLst>
          </p:cNvPr>
          <p:cNvSpPr/>
          <p:nvPr/>
        </p:nvSpPr>
        <p:spPr>
          <a:xfrm>
            <a:off x="392522" y="5316270"/>
            <a:ext cx="11521279" cy="1200329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http://www.endoc.com.tr</a:t>
            </a:r>
          </a:p>
        </p:txBody>
      </p:sp>
    </p:spTree>
    <p:extLst>
      <p:ext uri="{BB962C8B-B14F-4D97-AF65-F5344CB8AC3E}">
        <p14:creationId xmlns:p14="http://schemas.microsoft.com/office/powerpoint/2010/main" val="2734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CF96C1E6-CBE4-9BFF-2105-23B6DFA0330E}"/>
              </a:ext>
            </a:extLst>
          </p:cNvPr>
          <p:cNvGrpSpPr/>
          <p:nvPr/>
        </p:nvGrpSpPr>
        <p:grpSpPr>
          <a:xfrm>
            <a:off x="191344" y="332656"/>
            <a:ext cx="5167584" cy="6028781"/>
            <a:chOff x="5807968" y="11482"/>
            <a:chExt cx="4860032" cy="6289452"/>
          </a:xfrm>
        </p:grpSpPr>
        <p:pic>
          <p:nvPicPr>
            <p:cNvPr id="3" name="Resim 2">
              <a:extLst>
                <a:ext uri="{FF2B5EF4-FFF2-40B4-BE49-F238E27FC236}">
                  <a16:creationId xmlns:a16="http://schemas.microsoft.com/office/drawing/2014/main" id="{A64E300C-98A4-5510-078A-B322DB82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968" y="11482"/>
              <a:ext cx="4860032" cy="6289452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0EF3010-2851-50DC-88A5-FFCCCDE04DE0}"/>
                </a:ext>
              </a:extLst>
            </p:cNvPr>
            <p:cNvSpPr/>
            <p:nvPr/>
          </p:nvSpPr>
          <p:spPr>
            <a:xfrm>
              <a:off x="6744073" y="407707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8A42F7-6624-3347-18CA-EE4CAC605251}"/>
                </a:ext>
              </a:extLst>
            </p:cNvPr>
            <p:cNvSpPr/>
            <p:nvPr/>
          </p:nvSpPr>
          <p:spPr>
            <a:xfrm>
              <a:off x="6960097" y="381532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CC75B0-EB39-1D6B-FE92-07AE7096C28E}"/>
                </a:ext>
              </a:extLst>
            </p:cNvPr>
            <p:cNvSpPr/>
            <p:nvPr/>
          </p:nvSpPr>
          <p:spPr>
            <a:xfrm>
              <a:off x="7158216" y="357301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85FCAC-8C08-2CD5-3EC0-F7FDFBAFFF9E}"/>
                </a:ext>
              </a:extLst>
            </p:cNvPr>
            <p:cNvSpPr/>
            <p:nvPr/>
          </p:nvSpPr>
          <p:spPr>
            <a:xfrm>
              <a:off x="7381570" y="328498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211150-DAF3-551C-153C-D184F4294AFC}"/>
                </a:ext>
              </a:extLst>
            </p:cNvPr>
            <p:cNvSpPr/>
            <p:nvPr/>
          </p:nvSpPr>
          <p:spPr>
            <a:xfrm>
              <a:off x="7490442" y="323926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5A51CE-50B9-C7B3-4FB6-16A6D1CFCEDC}"/>
                </a:ext>
              </a:extLst>
            </p:cNvPr>
            <p:cNvSpPr/>
            <p:nvPr/>
          </p:nvSpPr>
          <p:spPr>
            <a:xfrm>
              <a:off x="7608169" y="316725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D38ACF0-67B1-D173-3C47-78256AF66126}"/>
                </a:ext>
              </a:extLst>
            </p:cNvPr>
            <p:cNvSpPr/>
            <p:nvPr/>
          </p:nvSpPr>
          <p:spPr>
            <a:xfrm>
              <a:off x="7752185" y="314439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12" name="Düz Ok Bağlayıcısı 11">
              <a:extLst>
                <a:ext uri="{FF2B5EF4-FFF2-40B4-BE49-F238E27FC236}">
                  <a16:creationId xmlns:a16="http://schemas.microsoft.com/office/drawing/2014/main" id="{A2C5D2A0-2D31-A70E-CA6C-0430C6FE7212}"/>
                </a:ext>
              </a:extLst>
            </p:cNvPr>
            <p:cNvCxnSpPr/>
            <p:nvPr/>
          </p:nvCxnSpPr>
          <p:spPr>
            <a:xfrm>
              <a:off x="7005816" y="3167258"/>
              <a:ext cx="314321" cy="1177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Resim 12">
            <a:extLst>
              <a:ext uri="{FF2B5EF4-FFF2-40B4-BE49-F238E27FC236}">
                <a16:creationId xmlns:a16="http://schemas.microsoft.com/office/drawing/2014/main" id="{1FAC6F1D-6138-DC3F-353A-CFC1153E1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114" y="1700808"/>
            <a:ext cx="619286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6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95360E04-EAC1-40CF-5D8D-ADCF280C1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327" y="2592055"/>
            <a:ext cx="5847232" cy="3654520"/>
          </a:xfrm>
          <a:prstGeom prst="rect">
            <a:avLst/>
          </a:prstGeom>
        </p:spPr>
      </p:pic>
      <p:grpSp>
        <p:nvGrpSpPr>
          <p:cNvPr id="4" name="Grup 3">
            <a:extLst>
              <a:ext uri="{FF2B5EF4-FFF2-40B4-BE49-F238E27FC236}">
                <a16:creationId xmlns:a16="http://schemas.microsoft.com/office/drawing/2014/main" id="{AABD059B-687F-51C2-7137-FECEBB7119EF}"/>
              </a:ext>
            </a:extLst>
          </p:cNvPr>
          <p:cNvGrpSpPr/>
          <p:nvPr/>
        </p:nvGrpSpPr>
        <p:grpSpPr>
          <a:xfrm>
            <a:off x="911424" y="0"/>
            <a:ext cx="10832726" cy="785267"/>
            <a:chOff x="880600" y="1851645"/>
            <a:chExt cx="10832726" cy="1685077"/>
          </a:xfrm>
        </p:grpSpPr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67A8D5D2-70D8-AFDD-3E47-F5C2A4EE8547}"/>
                </a:ext>
              </a:extLst>
            </p:cNvPr>
            <p:cNvSpPr txBox="1"/>
            <p:nvPr/>
          </p:nvSpPr>
          <p:spPr>
            <a:xfrm>
              <a:off x="880600" y="3136612"/>
              <a:ext cx="37032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FF0000"/>
                  </a:solidFill>
                </a:rPr>
                <a:t>PERSENTİL</a:t>
              </a:r>
              <a:endParaRPr lang="tr-TR" sz="2000" dirty="0"/>
            </a:p>
          </p:txBody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42B7CD8D-86C4-6117-5D50-628238F2A8D0}"/>
                </a:ext>
              </a:extLst>
            </p:cNvPr>
            <p:cNvSpPr txBox="1"/>
            <p:nvPr/>
          </p:nvSpPr>
          <p:spPr>
            <a:xfrm>
              <a:off x="7392144" y="2674947"/>
              <a:ext cx="4321182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2400" b="1" dirty="0">
                  <a:solidFill>
                    <a:srgbClr val="FF0000"/>
                  </a:solidFill>
                </a:rPr>
                <a:t>SDS</a:t>
              </a:r>
            </a:p>
            <a:p>
              <a:pPr algn="ctr"/>
              <a:r>
                <a:rPr lang="tr-TR" sz="1050" dirty="0"/>
                <a:t>(Standard </a:t>
              </a:r>
              <a:r>
                <a:rPr lang="tr-TR" sz="1050" dirty="0" err="1"/>
                <a:t>Deviation</a:t>
              </a:r>
              <a:r>
                <a:rPr lang="tr-TR" sz="1050" dirty="0"/>
                <a:t> </a:t>
              </a:r>
              <a:r>
                <a:rPr lang="tr-TR" sz="1050" dirty="0" err="1"/>
                <a:t>Score</a:t>
              </a:r>
              <a:r>
                <a:rPr lang="tr-TR" sz="1050" dirty="0"/>
                <a:t>)</a:t>
              </a:r>
              <a:br>
                <a:rPr lang="tr-TR" sz="1050" dirty="0"/>
              </a:br>
              <a:r>
                <a:rPr lang="tr-TR" sz="1050" dirty="0"/>
                <a:t>Z skoru </a:t>
              </a:r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215BC215-6014-60CE-411A-514CAFE4E42D}"/>
                </a:ext>
              </a:extLst>
            </p:cNvPr>
            <p:cNvSpPr txBox="1"/>
            <p:nvPr/>
          </p:nvSpPr>
          <p:spPr>
            <a:xfrm>
              <a:off x="4554736" y="1851645"/>
              <a:ext cx="308252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7200" b="1" dirty="0">
                  <a:solidFill>
                    <a:srgbClr val="7030A0"/>
                  </a:solidFill>
                </a:rPr>
                <a:t>?</a:t>
              </a:r>
              <a:endParaRPr lang="tr-TR" sz="7200" dirty="0"/>
            </a:p>
          </p:txBody>
        </p:sp>
      </p:grpSp>
      <p:sp>
        <p:nvSpPr>
          <p:cNvPr id="2" name="Dikdörtgen 1">
            <a:extLst>
              <a:ext uri="{FF2B5EF4-FFF2-40B4-BE49-F238E27FC236}">
                <a16:creationId xmlns:a16="http://schemas.microsoft.com/office/drawing/2014/main" id="{313F2977-6651-7A7C-DB6E-BD01456DF96E}"/>
              </a:ext>
            </a:extLst>
          </p:cNvPr>
          <p:cNvSpPr/>
          <p:nvPr/>
        </p:nvSpPr>
        <p:spPr>
          <a:xfrm>
            <a:off x="3736328" y="2068835"/>
            <a:ext cx="63626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Normal Dağılım (</a:t>
            </a:r>
            <a:r>
              <a:rPr lang="tr-TR" sz="20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Gauss Eğrisi, Çan Eğrisi</a:t>
            </a:r>
            <a:r>
              <a:rPr lang="tr-T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F71CDE0-1918-D541-BFF3-17FD6E12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9" t="27517" b="35627"/>
          <a:stretch/>
        </p:blipFill>
        <p:spPr>
          <a:xfrm>
            <a:off x="9027252" y="5019922"/>
            <a:ext cx="2716898" cy="89899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F243312-D107-D0E2-E822-5909FF054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t="2054" r="26122" b="19871"/>
          <a:stretch/>
        </p:blipFill>
        <p:spPr>
          <a:xfrm>
            <a:off x="531651" y="2492896"/>
            <a:ext cx="2888722" cy="24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32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393857-D1DA-B9A7-1B9E-F477AEBB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05" y="136524"/>
            <a:ext cx="11514390" cy="8442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b="1" dirty="0">
                <a:solidFill>
                  <a:schemeClr val="dk1"/>
                </a:solidFill>
              </a:rPr>
              <a:t>SDS (Z Skoru), </a:t>
            </a:r>
            <a:r>
              <a:rPr lang="tr-TR" b="1" dirty="0" err="1">
                <a:solidFill>
                  <a:schemeClr val="dk1"/>
                </a:solidFill>
              </a:rPr>
              <a:t>Persentil</a:t>
            </a:r>
            <a:r>
              <a:rPr lang="tr-TR" b="1" dirty="0">
                <a:solidFill>
                  <a:schemeClr val="dk1"/>
                </a:solidFill>
              </a:rPr>
              <a:t> ?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8FE38F65-B6AE-3020-7A79-00A402DCDCBA}"/>
              </a:ext>
            </a:extLst>
          </p:cNvPr>
          <p:cNvGrpSpPr/>
          <p:nvPr/>
        </p:nvGrpSpPr>
        <p:grpSpPr>
          <a:xfrm>
            <a:off x="349297" y="1196752"/>
            <a:ext cx="4923807" cy="4034346"/>
            <a:chOff x="6377404" y="1411826"/>
            <a:chExt cx="4923807" cy="4034346"/>
          </a:xfrm>
        </p:grpSpPr>
        <p:pic>
          <p:nvPicPr>
            <p:cNvPr id="3" name="Resim 2">
              <a:extLst>
                <a:ext uri="{FF2B5EF4-FFF2-40B4-BE49-F238E27FC236}">
                  <a16:creationId xmlns:a16="http://schemas.microsoft.com/office/drawing/2014/main" id="{4F5C9B60-92B5-F036-D489-83942BD8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7404" y="1411826"/>
              <a:ext cx="4923807" cy="4034346"/>
            </a:xfrm>
            <a:prstGeom prst="rect">
              <a:avLst/>
            </a:prstGeom>
          </p:spPr>
        </p:pic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FEE16683-31A2-2D28-CDEF-4F8E33F99443}"/>
                </a:ext>
              </a:extLst>
            </p:cNvPr>
            <p:cNvSpPr/>
            <p:nvPr/>
          </p:nvSpPr>
          <p:spPr>
            <a:xfrm>
              <a:off x="6947338" y="2275923"/>
              <a:ext cx="3930869" cy="7195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9" name="Resim 8">
            <a:extLst>
              <a:ext uri="{FF2B5EF4-FFF2-40B4-BE49-F238E27FC236}">
                <a16:creationId xmlns:a16="http://schemas.microsoft.com/office/drawing/2014/main" id="{F96C9086-1F33-3094-5D59-D0E7198E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329" y="1453542"/>
            <a:ext cx="4718713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7A0E2567-08C4-EDEF-75FD-0914E6B19C83}"/>
              </a:ext>
            </a:extLst>
          </p:cNvPr>
          <p:cNvSpPr/>
          <p:nvPr/>
        </p:nvSpPr>
        <p:spPr>
          <a:xfrm>
            <a:off x="263353" y="2996952"/>
            <a:ext cx="11521279" cy="1200329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http://www.endoc.com.tr</a:t>
            </a:r>
          </a:p>
        </p:txBody>
      </p:sp>
    </p:spTree>
    <p:extLst>
      <p:ext uri="{BB962C8B-B14F-4D97-AF65-F5344CB8AC3E}">
        <p14:creationId xmlns:p14="http://schemas.microsoft.com/office/powerpoint/2010/main" val="34717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7A0E2567-08C4-EDEF-75FD-0914E6B19C83}"/>
              </a:ext>
            </a:extLst>
          </p:cNvPr>
          <p:cNvSpPr/>
          <p:nvPr/>
        </p:nvSpPr>
        <p:spPr>
          <a:xfrm>
            <a:off x="263353" y="2996952"/>
            <a:ext cx="11521279" cy="1200329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http://www.endoc.com.tr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320866-F657-1987-2E44-10CBE4772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72" y="368142"/>
            <a:ext cx="10808255" cy="61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1AEBAA7B-AB2F-4CF6-0F87-A25C52A5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08173" y="2885228"/>
            <a:ext cx="6076256" cy="108754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Antropometrik Ölçümler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0A30D60-F4B9-84F3-4AF4-434CFD63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05914"/>
            <a:ext cx="8843462" cy="60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4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27160D52-01B7-3B39-5289-7375D1A7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530076"/>
            <a:ext cx="8077615" cy="57978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BA4D5475-64AE-5445-3C12-579140AD84EC}"/>
                  </a:ext>
                </a:extLst>
              </p14:cNvPr>
              <p14:cNvContentPartPr/>
              <p14:nvPr/>
            </p14:nvContentPartPr>
            <p14:xfrm>
              <a:off x="5283540" y="2984680"/>
              <a:ext cx="228600" cy="3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BA4D5475-64AE-5445-3C12-579140AD84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540" y="2948680"/>
                <a:ext cx="300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0BB4932C-AA55-4D3C-88A5-BA89328F8F68}"/>
                  </a:ext>
                </a:extLst>
              </p14:cNvPr>
              <p14:cNvContentPartPr/>
              <p14:nvPr/>
            </p14:nvContentPartPr>
            <p14:xfrm>
              <a:off x="6502500" y="2957680"/>
              <a:ext cx="1054080" cy="1440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0BB4932C-AA55-4D3C-88A5-BA89328F8F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6500" y="2921680"/>
                <a:ext cx="1125720" cy="8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 18">
            <a:extLst>
              <a:ext uri="{FF2B5EF4-FFF2-40B4-BE49-F238E27FC236}">
                <a16:creationId xmlns:a16="http://schemas.microsoft.com/office/drawing/2014/main" id="{B04887F6-2FBD-DDB5-7FD2-DC6B6CCE7654}"/>
              </a:ext>
            </a:extLst>
          </p:cNvPr>
          <p:cNvGrpSpPr/>
          <p:nvPr/>
        </p:nvGrpSpPr>
        <p:grpSpPr>
          <a:xfrm>
            <a:off x="3567060" y="2971720"/>
            <a:ext cx="477720" cy="667080"/>
            <a:chOff x="3567060" y="2971720"/>
            <a:chExt cx="477720" cy="66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Mürekkep 15">
                  <a:extLst>
                    <a:ext uri="{FF2B5EF4-FFF2-40B4-BE49-F238E27FC236}">
                      <a16:creationId xmlns:a16="http://schemas.microsoft.com/office/drawing/2014/main" id="{D0DC3B57-F817-BCF1-73B5-6B844E3DA147}"/>
                    </a:ext>
                  </a:extLst>
                </p14:cNvPr>
                <p14:cNvContentPartPr/>
                <p14:nvPr/>
              </p14:nvContentPartPr>
              <p14:xfrm>
                <a:off x="3733740" y="2971720"/>
                <a:ext cx="311040" cy="667080"/>
              </p14:xfrm>
            </p:contentPart>
          </mc:Choice>
          <mc:Fallback xmlns="">
            <p:pic>
              <p:nvPicPr>
                <p:cNvPr id="16" name="Mürekkep 15">
                  <a:extLst>
                    <a:ext uri="{FF2B5EF4-FFF2-40B4-BE49-F238E27FC236}">
                      <a16:creationId xmlns:a16="http://schemas.microsoft.com/office/drawing/2014/main" id="{D0DC3B57-F817-BCF1-73B5-6B844E3DA1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727620" y="2965600"/>
                  <a:ext cx="323280" cy="67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Mürekkep 16">
                  <a:extLst>
                    <a:ext uri="{FF2B5EF4-FFF2-40B4-BE49-F238E27FC236}">
                      <a16:creationId xmlns:a16="http://schemas.microsoft.com/office/drawing/2014/main" id="{1C711A36-9F07-0B45-9751-A65CDB6C2443}"/>
                    </a:ext>
                  </a:extLst>
                </p14:cNvPr>
                <p14:cNvContentPartPr/>
                <p14:nvPr/>
              </p14:nvContentPartPr>
              <p14:xfrm>
                <a:off x="3567060" y="2989360"/>
                <a:ext cx="141480" cy="154080"/>
              </p14:xfrm>
            </p:contentPart>
          </mc:Choice>
          <mc:Fallback xmlns="">
            <p:pic>
              <p:nvPicPr>
                <p:cNvPr id="17" name="Mürekkep 16">
                  <a:extLst>
                    <a:ext uri="{FF2B5EF4-FFF2-40B4-BE49-F238E27FC236}">
                      <a16:creationId xmlns:a16="http://schemas.microsoft.com/office/drawing/2014/main" id="{1C711A36-9F07-0B45-9751-A65CDB6C244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60940" y="2983240"/>
                  <a:ext cx="153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Mürekkep 17">
                  <a:extLst>
                    <a:ext uri="{FF2B5EF4-FFF2-40B4-BE49-F238E27FC236}">
                      <a16:creationId xmlns:a16="http://schemas.microsoft.com/office/drawing/2014/main" id="{5690E9D7-3A96-DAFE-0589-0D3E7DBA994C}"/>
                    </a:ext>
                  </a:extLst>
                </p14:cNvPr>
                <p14:cNvContentPartPr/>
                <p14:nvPr/>
              </p14:nvContentPartPr>
              <p14:xfrm>
                <a:off x="3745980" y="2984680"/>
                <a:ext cx="233640" cy="176760"/>
              </p14:xfrm>
            </p:contentPart>
          </mc:Choice>
          <mc:Fallback xmlns="">
            <p:pic>
              <p:nvPicPr>
                <p:cNvPr id="18" name="Mürekkep 17">
                  <a:extLst>
                    <a:ext uri="{FF2B5EF4-FFF2-40B4-BE49-F238E27FC236}">
                      <a16:creationId xmlns:a16="http://schemas.microsoft.com/office/drawing/2014/main" id="{5690E9D7-3A96-DAFE-0589-0D3E7DBA994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39860" y="2978560"/>
                  <a:ext cx="245880" cy="18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733989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Büyüme gerilikleri&amp;quot;&quot;/&gt;&lt;property id=&quot;20307&quot; value=&quot;256&quot;/&gt;&lt;/object&gt;&lt;object type=&quot;3&quot; unique_id=&quot;10005&quot;&gt;&lt;property id=&quot;20148&quot; value=&quot;5&quot;/&gt;&lt;property id=&quot;20300&quot; value=&quot;Slide 5&quot;/&gt;&lt;property id=&quot;20307&quot; value=&quot;257&quot;/&gt;&lt;/object&gt;&lt;object type=&quot;3&quot; unique_id=&quot;10006&quot;&gt;&lt;property id=&quot;20148&quot; value=&quot;5&quot;/&gt;&lt;property id=&quot;20300&quot; value=&quot;Slide 6&quot;/&gt;&lt;property id=&quot;20307&quot; value=&quot;258&quot;/&gt;&lt;/object&gt;&lt;object type=&quot;3&quot; unique_id=&quot;10007&quot;&gt;&lt;property id=&quot;20148&quot; value=&quot;5&quot;/&gt;&lt;property id=&quot;20300&quot; value=&quot;Slide 7&quot;/&gt;&lt;property id=&quot;20307&quot; value=&quot;259&quot;/&gt;&lt;/object&gt;&lt;object type=&quot;3&quot; unique_id=&quot;10008&quot;&gt;&lt;property id=&quot;20148&quot; value=&quot;5&quot;/&gt;&lt;property id=&quot;20300&quot; value=&quot;Slide 8&quot;/&gt;&lt;property id=&quot;20307&quot; value=&quot;260&quot;/&gt;&lt;/object&gt;&lt;object type=&quot;3&quot; unique_id=&quot;10009&quot;&gt;&lt;property id=&quot;20148&quot; value=&quot;5&quot;/&gt;&lt;property id=&quot;20300&quot; value=&quot;Slide 10&quot;/&gt;&lt;property id=&quot;20307&quot; value=&quot;261&quot;/&gt;&lt;/object&gt;&lt;object type=&quot;3&quot; unique_id=&quot;10010&quot;&gt;&lt;property id=&quot;20148&quot; value=&quot;5&quot;/&gt;&lt;property id=&quot;20300&quot; value=&quot;Slide 12&quot;/&gt;&lt;property id=&quot;20307&quot; value=&quot;262&quot;/&gt;&lt;/object&gt;&lt;object type=&quot;3&quot; unique_id=&quot;10011&quot;&gt;&lt;property id=&quot;20148&quot; value=&quot;5&quot;/&gt;&lt;property id=&quot;20300&quot; value=&quot;Slide 13 - &amp;quot;Büyüme hızı mutlak ortalama değerleri&amp;quot;&quot;/&gt;&lt;property id=&quot;20307&quot; value=&quot;263&quot;/&gt;&lt;/object&gt;&lt;object type=&quot;3&quot; unique_id=&quot;10012&quot;&gt;&lt;property id=&quot;20148&quot; value=&quot;5&quot;/&gt;&lt;property id=&quot;20300&quot; value=&quot;Slide 14&quot;/&gt;&lt;property id=&quot;20307&quot; value=&quot;264&quot;/&gt;&lt;/object&gt;&lt;object type=&quot;3&quot; unique_id=&quot;10013&quot;&gt;&lt;property id=&quot;20148&quot; value=&quot;5&quot;/&gt;&lt;property id=&quot;20300&quot; value=&quot;Slide 15 - &amp;quot;Anne-baba boyu ve hedef boy&amp;quot;&quot;/&gt;&lt;property id=&quot;20307&quot; value=&quot;265&quot;/&gt;&lt;/object&gt;&lt;object type=&quot;3&quot; unique_id=&quot;10014&quot;&gt;&lt;property id=&quot;20148&quot; value=&quot;5&quot;/&gt;&lt;property id=&quot;20300&quot; value=&quot;Slide 16 - &amp;quot;Kemik olgunlaşması-1&amp;quot;&quot;/&gt;&lt;property id=&quot;20307&quot; value=&quot;266&quot;/&gt;&lt;/object&gt;&lt;object type=&quot;3&quot; unique_id=&quot;10015&quot;&gt;&lt;property id=&quot;20148&quot; value=&quot;5&quot;/&gt;&lt;property id=&quot;20300&quot; value=&quot;Slide 19 - &amp;quot;Boy kısalığında öykü&amp;quot;&quot;/&gt;&lt;property id=&quot;20307&quot; value=&quot;267&quot;/&gt;&lt;/object&gt;&lt;object type=&quot;3&quot; unique_id=&quot;10198&quot;&gt;&lt;property id=&quot;20148&quot; value=&quot;5&quot;/&gt;&lt;property id=&quot;20300&quot; value=&quot;Slide 20 - &amp;quot;Fizik inceleme&amp;quot;&quot;/&gt;&lt;property id=&quot;20307&quot; value=&quot;268&quot;/&gt;&lt;/object&gt;&lt;object type=&quot;3&quot; unique_id=&quot;10199&quot;&gt;&lt;property id=&quot;20148&quot; value=&quot;5&quot;/&gt;&lt;property id=&quot;20300&quot; value=&quot;Slide 21&quot;/&gt;&lt;property id=&quot;20307&quot; value=&quot;269&quot;/&gt;&lt;/object&gt;&lt;object type=&quot;3&quot; unique_id=&quot;10200&quot;&gt;&lt;property id=&quot;20148&quot; value=&quot;5&quot;/&gt;&lt;property id=&quot;20300&quot; value=&quot;Slide 22 - &amp;quot;Laboratuar&amp;quot;&quot;/&gt;&lt;property id=&quot;20307&quot; value=&quot;270&quot;/&gt;&lt;/object&gt;&lt;object type=&quot;3&quot; unique_id=&quot;10201&quot;&gt;&lt;property id=&quot;20148&quot; value=&quot;5&quot;/&gt;&lt;property id=&quot;20300&quot; value=&quot;Slide 23&quot;/&gt;&lt;property id=&quot;20307&quot; value=&quot;273&quot;/&gt;&lt;/object&gt;&lt;object type=&quot;3&quot; unique_id=&quot;10202&quot;&gt;&lt;property id=&quot;20148&quot; value=&quot;5&quot;/&gt;&lt;property id=&quot;20300&quot; value=&quot;Slide 26&quot;/&gt;&lt;property id=&quot;20307&quot; value=&quot;274&quot;/&gt;&lt;/object&gt;&lt;object type=&quot;3&quot; unique_id=&quot;10203&quot;&gt;&lt;property id=&quot;20148&quot; value=&quot;5&quot;/&gt;&lt;property id=&quot;20300&quot; value=&quot;Slide 27&quot;/&gt;&lt;property id=&quot;20307&quot; value=&quot;275&quot;/&gt;&lt;/object&gt;&lt;object type=&quot;3&quot; unique_id=&quot;10204&quot;&gt;&lt;property id=&quot;20148&quot; value=&quot;5&quot;/&gt;&lt;property id=&quot;20300&quot; value=&quot;Slide 28&quot;/&gt;&lt;property id=&quot;20307&quot; value=&quot;276&quot;/&gt;&lt;/object&gt;&lt;object type=&quot;3&quot; unique_id=&quot;10205&quot;&gt;&lt;property id=&quot;20148&quot; value=&quot;5&quot;/&gt;&lt;property id=&quot;20300&quot; value=&quot;Slide 29&quot;/&gt;&lt;property id=&quot;20307&quot; value=&quot;277&quot;/&gt;&lt;/object&gt;&lt;object type=&quot;3&quot; unique_id=&quot;10206&quot;&gt;&lt;property id=&quot;20148&quot; value=&quot;5&quot;/&gt;&lt;property id=&quot;20300&quot; value=&quot;Slide 30&quot;/&gt;&lt;property id=&quot;20307&quot; value=&quot;271&quot;/&gt;&lt;/object&gt;&lt;object type=&quot;3&quot; unique_id=&quot;10207&quot;&gt;&lt;property id=&quot;20148&quot; value=&quot;5&quot;/&gt;&lt;property id=&quot;20300&quot; value=&quot;Slide 31&quot;/&gt;&lt;property id=&quot;20307&quot; value=&quot;272&quot;/&gt;&lt;/object&gt;&lt;object type=&quot;3&quot; unique_id=&quot;10352&quot;&gt;&lt;property id=&quot;20148&quot; value=&quot;5&quot;/&gt;&lt;property id=&quot;20300&quot; value=&quot;Slide 2 - &amp;quot;NORMAL BÜYÜME &amp;quot;&quot;/&gt;&lt;property id=&quot;20307&quot; value=&quot;279&quot;/&gt;&lt;/object&gt;&lt;object type=&quot;3&quot; unique_id=&quot;10353&quot;&gt;&lt;property id=&quot;20148&quot; value=&quot;5&quot;/&gt;&lt;property id=&quot;20300&quot; value=&quot;Slide 3 - &amp;quot;NORMAL BÜYÜME &amp;quot;&quot;/&gt;&lt;property id=&quot;20307&quot; value=&quot;278&quot;/&gt;&lt;/object&gt;&lt;object type=&quot;3&quot; unique_id=&quot;10354&quot;&gt;&lt;property id=&quot;20148&quot; value=&quot;5&quot;/&gt;&lt;property id=&quot;20300&quot; value=&quot;Slide 4 - &amp;quot;NORMAL BÜYÜME &amp;quot;&quot;/&gt;&lt;property id=&quot;20307&quot; value=&quot;280&quot;/&gt;&lt;/object&gt;&lt;object type=&quot;3&quot; unique_id=&quot;10524&quot;&gt;&lt;property id=&quot;20148&quot; value=&quot;5&quot;/&gt;&lt;property id=&quot;20300&quot; value=&quot;Slide 9&quot;/&gt;&lt;property id=&quot;20307&quot; value=&quot;284&quot;/&gt;&lt;/object&gt;&lt;object type=&quot;3&quot; unique_id=&quot;10525&quot;&gt;&lt;property id=&quot;20148&quot; value=&quot;5&quot;/&gt;&lt;property id=&quot;20300&quot; value=&quot;Slide 11&quot;/&gt;&lt;property id=&quot;20307&quot; value=&quot;285&quot;/&gt;&lt;/object&gt;&lt;object type=&quot;3&quot; unique_id=&quot;10526&quot;&gt;&lt;property id=&quot;20148&quot; value=&quot;5&quot;/&gt;&lt;property id=&quot;20300&quot; value=&quot;Slide 18&quot;/&gt;&lt;property id=&quot;20307&quot; value=&quot;283&quot;/&gt;&lt;/object&gt;&lt;object type=&quot;3&quot; unique_id=&quot;10775&quot;&gt;&lt;property id=&quot;20148&quot; value=&quot;5&quot;/&gt;&lt;property id=&quot;20300&quot; value=&quot;Slide 32 - &amp;quot;Uzun boylu çocuk&amp;quot;&quot;/&gt;&lt;property id=&quot;20307&quot; value=&quot;287&quot;/&gt;&lt;/object&gt;&lt;object type=&quot;3&quot; unique_id=&quot;10776&quot;&gt;&lt;property id=&quot;20148&quot; value=&quot;5&quot;/&gt;&lt;property id=&quot;20300&quot; value=&quot;Slide 33&quot;/&gt;&lt;property id=&quot;20307&quot; value=&quot;286&quot;/&gt;&lt;/object&gt;&lt;object type=&quot;3&quot; unique_id=&quot;10777&quot;&gt;&lt;property id=&quot;20148&quot; value=&quot;5&quot;/&gt;&lt;property id=&quot;20300&quot; value=&quot;Slide 35 - &amp;quot;Aşırı GH sekresyonu&amp;quot;&quot;/&gt;&lt;property id=&quot;20307&quot; value=&quot;290&quot;/&gt;&lt;/object&gt;&lt;object type=&quot;3&quot; unique_id=&quot;10778&quot;&gt;&lt;property id=&quot;20148&quot; value=&quot;5&quot;/&gt;&lt;property id=&quot;20300&quot; value=&quot;Slide 39 - &amp;quot;Serebral gigantizm (Sotos send.)&amp;quot;&quot;/&gt;&lt;property id=&quot;20307&quot; value=&quot;288&quot;/&gt;&lt;/object&gt;&lt;object type=&quot;3&quot; unique_id=&quot;10779&quot;&gt;&lt;property id=&quot;20148&quot; value=&quot;5&quot;/&gt;&lt;property id=&quot;20300&quot; value=&quot;Slide 41 - &amp;quot;Marfan&amp;quot;&quot;/&gt;&lt;property id=&quot;20307&quot; value=&quot;289&quot;/&gt;&lt;/object&gt;&lt;object type=&quot;3&quot; unique_id=&quot;11140&quot;&gt;&lt;property id=&quot;20148&quot; value=&quot;5&quot;/&gt;&lt;property id=&quot;20300&quot; value=&quot;Slide 34&quot;/&gt;&lt;property id=&quot;20307&quot; value=&quot;291&quot;/&gt;&lt;/object&gt;&lt;object type=&quot;3&quot; unique_id=&quot;11141&quot;&gt;&lt;property id=&quot;20148&quot; value=&quot;5&quot;/&gt;&lt;property id=&quot;20300&quot; value=&quot;Slide 36&quot;/&gt;&lt;property id=&quot;20307&quot; value=&quot;293&quot;/&gt;&lt;/object&gt;&lt;object type=&quot;3&quot; unique_id=&quot;11142&quot;&gt;&lt;property id=&quot;20148&quot; value=&quot;5&quot;/&gt;&lt;property id=&quot;20300&quot; value=&quot;Slide 38&quot;/&gt;&lt;property id=&quot;20307&quot; value=&quot;295&quot;/&gt;&lt;/object&gt;&lt;object type=&quot;3&quot; unique_id=&quot;11143&quot;&gt;&lt;property id=&quot;20148&quot; value=&quot;5&quot;/&gt;&lt;property id=&quot;20300&quot; value=&quot;Slide 40&quot;/&gt;&lt;property id=&quot;20307&quot; value=&quot;294&quot;/&gt;&lt;/object&gt;&lt;object type=&quot;3&quot; unique_id=&quot;11144&quot;&gt;&lt;property id=&quot;20148&quot; value=&quot;5&quot;/&gt;&lt;property id=&quot;20300&quot; value=&quot;Slide 42&quot;/&gt;&lt;property id=&quot;20307&quot; value=&quot;296&quot;/&gt;&lt;/object&gt;&lt;object type=&quot;3&quot; unique_id=&quot;11145&quot;&gt;&lt;property id=&quot;20148&quot; value=&quot;5&quot;/&gt;&lt;property id=&quot;20300&quot; value=&quot;Slide 43&quot;/&gt;&lt;property id=&quot;20307&quot; value=&quot;297&quot;/&gt;&lt;/object&gt;&lt;object type=&quot;3&quot; unique_id=&quot;11146&quot;&gt;&lt;property id=&quot;20148&quot; value=&quot;5&quot;/&gt;&lt;property id=&quot;20300&quot; value=&quot;Slide 44&quot;/&gt;&lt;property id=&quot;20307&quot; value=&quot;298&quot;/&gt;&lt;/object&gt;&lt;object type=&quot;3&quot; unique_id=&quot;11147&quot;&gt;&lt;property id=&quot;20148&quot; value=&quot;5&quot;/&gt;&lt;property id=&quot;20300&quot; value=&quot;Slide 45 - &amp;quot;Uzun boylu çocuklarda tedavi&amp;quot;&quot;/&gt;&lt;property id=&quot;20307&quot; value=&quot;292&quot;/&gt;&lt;/object&gt;&lt;object type=&quot;3&quot; unique_id=&quot;11280&quot;&gt;&lt;property id=&quot;20148&quot; value=&quot;5&quot;/&gt;&lt;property id=&quot;20300&quot; value=&quot;Slide 37&quot;/&gt;&lt;property id=&quot;20307&quot; value=&quot;299&quot;/&gt;&lt;/object&gt;&lt;object type=&quot;3&quot; unique_id=&quot;11547&quot;&gt;&lt;property id=&quot;20148&quot; value=&quot;5&quot;/&gt;&lt;property id=&quot;20300&quot; value=&quot;Slide 17 - &amp;quot;Kemik olgunlaşması-2&amp;quot;&quot;/&gt;&lt;property id=&quot;20307&quot; value=&quot;300&quot;/&gt;&lt;/object&gt;&lt;object type=&quot;3&quot; unique_id=&quot;11773&quot;&gt;&lt;property id=&quot;20148&quot; value=&quot;5&quot;/&gt;&lt;property id=&quot;20300&quot; value=&quot;Slide 24 - &amp;quot;Turner Sendromu&amp;quot;&quot;/&gt;&lt;property id=&quot;20307&quot; value=&quot;301&quot;/&gt;&lt;/object&gt;&lt;object type=&quot;3&quot; unique_id=&quot;11774&quot;&gt;&lt;property id=&quot;20148&quot; value=&quot;5&quot;/&gt;&lt;property id=&quot;20300&quot; value=&quot;Slide 25 - &amp;quot;İskelet displazileri&amp;quot;&quot;/&gt;&lt;property id=&quot;20307&quot; value=&quot;30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7231</TotalTime>
  <Words>389</Words>
  <Application>Microsoft Office PowerPoint</Application>
  <PresentationFormat>Geniş ekran</PresentationFormat>
  <Paragraphs>53</Paragraphs>
  <Slides>20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3" baseType="lpstr">
      <vt:lpstr>Arial</vt:lpstr>
      <vt:lpstr>Calibri</vt:lpstr>
      <vt:lpstr>Ofis Teması</vt:lpstr>
      <vt:lpstr>MALNUTRİSYONU OLAN ÇOCUKLARDA ANTROPOMETİRİK ÖLÇÜMLER VE KALORİ İHTİYACININ ELEKTRONİK DİJİTAL SİSTEMLERLE DEĞERLENDİRİLMESİ</vt:lpstr>
      <vt:lpstr> Çocuğun gelişimi normal mi? </vt:lpstr>
      <vt:lpstr>PowerPoint Sunusu</vt:lpstr>
      <vt:lpstr>PowerPoint Sunusu</vt:lpstr>
      <vt:lpstr>SDS (Z Skoru), Persentil ?</vt:lpstr>
      <vt:lpstr>PowerPoint Sunusu</vt:lpstr>
      <vt:lpstr>PowerPoint Sunusu</vt:lpstr>
      <vt:lpstr>Antropometrik Ölçümler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Çocuğun kalori ihtiyacı???</vt:lpstr>
      <vt:lpstr>Çocuğun kalori ihtiyacı???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Ali</dc:creator>
  <cp:lastModifiedBy>Ali</cp:lastModifiedBy>
  <cp:revision>249</cp:revision>
  <dcterms:created xsi:type="dcterms:W3CDTF">2008-11-03T11:53:40Z</dcterms:created>
  <dcterms:modified xsi:type="dcterms:W3CDTF">2024-10-17T12:54:17Z</dcterms:modified>
</cp:coreProperties>
</file>